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75" r:id="rId4"/>
    <p:sldId id="258" r:id="rId5"/>
    <p:sldId id="259" r:id="rId6"/>
    <p:sldId id="260" r:id="rId7"/>
    <p:sldId id="271" r:id="rId8"/>
    <p:sldId id="265" r:id="rId9"/>
    <p:sldId id="262" r:id="rId10"/>
    <p:sldId id="263" r:id="rId11"/>
    <p:sldId id="264" r:id="rId12"/>
    <p:sldId id="266" r:id="rId13"/>
    <p:sldId id="267" r:id="rId14"/>
    <p:sldId id="268" r:id="rId15"/>
    <p:sldId id="272" r:id="rId16"/>
    <p:sldId id="274" r:id="rId17"/>
    <p:sldId id="270" r:id="rId18"/>
    <p:sldId id="283" r:id="rId19"/>
    <p:sldId id="273" r:id="rId20"/>
    <p:sldId id="282" r:id="rId21"/>
    <p:sldId id="284" r:id="rId22"/>
    <p:sldId id="285" r:id="rId23"/>
    <p:sldId id="277" r:id="rId24"/>
    <p:sldId id="278" r:id="rId25"/>
    <p:sldId id="279" r:id="rId26"/>
    <p:sldId id="289" r:id="rId27"/>
    <p:sldId id="287" r:id="rId28"/>
    <p:sldId id="288" r:id="rId29"/>
    <p:sldId id="276" r:id="rId30"/>
    <p:sldId id="280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12" autoAdjust="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F740D-FEB2-47B4-9B81-6D82070889C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09DD77-8435-49E1-B2D0-59DAF29C9F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input resolution of a normalized image is increased, accuracy will also be improved.</a:t>
          </a:r>
        </a:p>
      </dgm:t>
    </dgm:pt>
    <dgm:pt modelId="{C9896069-2148-4B7A-9496-CC510382BFD7}" type="parTrans" cxnId="{78DAF6E7-93A8-459F-97EA-AE3D540FB616}">
      <dgm:prSet/>
      <dgm:spPr/>
      <dgm:t>
        <a:bodyPr/>
        <a:lstStyle/>
        <a:p>
          <a:endParaRPr lang="en-US"/>
        </a:p>
      </dgm:t>
    </dgm:pt>
    <dgm:pt modelId="{524863E8-3BD3-4F1A-92E3-43C47C75EF6D}" type="sibTrans" cxnId="{78DAF6E7-93A8-459F-97EA-AE3D540FB616}">
      <dgm:prSet/>
      <dgm:spPr/>
      <dgm:t>
        <a:bodyPr/>
        <a:lstStyle/>
        <a:p>
          <a:endParaRPr lang="en-US"/>
        </a:p>
      </dgm:t>
    </dgm:pt>
    <dgm:pt modelId="{2BB8B01D-35B0-413A-B0CD-379BACA76E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PP-OCR, the height and width is set as 48 and 192, respectively, to improve the accuracy of the direction classifier</a:t>
          </a:r>
        </a:p>
      </dgm:t>
    </dgm:pt>
    <dgm:pt modelId="{22DF4524-4216-4FCF-AE02-73C1D1F89C11}" type="parTrans" cxnId="{3878B678-2800-4315-A64F-9A09DE49910E}">
      <dgm:prSet/>
      <dgm:spPr/>
      <dgm:t>
        <a:bodyPr/>
        <a:lstStyle/>
        <a:p>
          <a:endParaRPr lang="en-US"/>
        </a:p>
      </dgm:t>
    </dgm:pt>
    <dgm:pt modelId="{6911BC95-283D-4F3A-8D2E-7FAABE577EEF}" type="sibTrans" cxnId="{3878B678-2800-4315-A64F-9A09DE49910E}">
      <dgm:prSet/>
      <dgm:spPr/>
      <dgm:t>
        <a:bodyPr/>
        <a:lstStyle/>
        <a:p>
          <a:endParaRPr lang="en-US"/>
        </a:p>
      </dgm:t>
    </dgm:pt>
    <dgm:pt modelId="{E16B86B3-72AF-4106-80D6-E66F7059D346}" type="pres">
      <dgm:prSet presAssocID="{69BF740D-FEB2-47B4-9B81-6D82070889CC}" presName="root" presStyleCnt="0">
        <dgm:presLayoutVars>
          <dgm:dir/>
          <dgm:resizeHandles val="exact"/>
        </dgm:presLayoutVars>
      </dgm:prSet>
      <dgm:spPr/>
    </dgm:pt>
    <dgm:pt modelId="{F5300A46-A9B8-4657-B3B5-46374FEA277F}" type="pres">
      <dgm:prSet presAssocID="{2809DD77-8435-49E1-B2D0-59DAF29C9F3F}" presName="compNode" presStyleCnt="0"/>
      <dgm:spPr/>
    </dgm:pt>
    <dgm:pt modelId="{ABF2BC01-D5E1-449F-AE52-84B3E3370AB5}" type="pres">
      <dgm:prSet presAssocID="{2809DD77-8435-49E1-B2D0-59DAF29C9F3F}" presName="iconRect" presStyleLbl="node1" presStyleIdx="0" presStyleCnt="2" custLinFactNeighborX="-32142" custLinFactNeighborY="108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DC7AB23-9F90-4B78-8284-BB7171C4C0C0}" type="pres">
      <dgm:prSet presAssocID="{2809DD77-8435-49E1-B2D0-59DAF29C9F3F}" presName="spaceRect" presStyleCnt="0"/>
      <dgm:spPr/>
    </dgm:pt>
    <dgm:pt modelId="{5AF93B8F-7918-4365-A389-AC68AE90200B}" type="pres">
      <dgm:prSet presAssocID="{2809DD77-8435-49E1-B2D0-59DAF29C9F3F}" presName="textRect" presStyleLbl="revTx" presStyleIdx="0" presStyleCnt="2" custLinFactNeighborX="-13406">
        <dgm:presLayoutVars>
          <dgm:chMax val="1"/>
          <dgm:chPref val="1"/>
        </dgm:presLayoutVars>
      </dgm:prSet>
      <dgm:spPr/>
    </dgm:pt>
    <dgm:pt modelId="{55E5366E-8C3C-40A9-B0F9-31E1BF1627D1}" type="pres">
      <dgm:prSet presAssocID="{524863E8-3BD3-4F1A-92E3-43C47C75EF6D}" presName="sibTrans" presStyleCnt="0"/>
      <dgm:spPr/>
    </dgm:pt>
    <dgm:pt modelId="{0F095A29-1F9F-448E-AB6B-B599526BB62A}" type="pres">
      <dgm:prSet presAssocID="{2BB8B01D-35B0-413A-B0CD-379BACA76ED6}" presName="compNode" presStyleCnt="0"/>
      <dgm:spPr/>
    </dgm:pt>
    <dgm:pt modelId="{DC0DEE17-B030-4112-BEB7-95C8B93A3A91}" type="pres">
      <dgm:prSet presAssocID="{2BB8B01D-35B0-413A-B0CD-379BACA76ED6}" presName="iconRect" presStyleLbl="node1" presStyleIdx="1" presStyleCnt="2" custLinFactNeighborX="-60485" custLinFactNeighborY="120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A64CC7B9-8FF6-429F-B340-E736EB47A76F}" type="pres">
      <dgm:prSet presAssocID="{2BB8B01D-35B0-413A-B0CD-379BACA76ED6}" presName="spaceRect" presStyleCnt="0"/>
      <dgm:spPr/>
    </dgm:pt>
    <dgm:pt modelId="{9196AECD-7A5B-44E9-89EA-44B505AF05B8}" type="pres">
      <dgm:prSet presAssocID="{2BB8B01D-35B0-413A-B0CD-379BACA76ED6}" presName="textRect" presStyleLbl="revTx" presStyleIdx="1" presStyleCnt="2" custLinFactNeighborX="-30339" custLinFactNeighborY="-9689">
        <dgm:presLayoutVars>
          <dgm:chMax val="1"/>
          <dgm:chPref val="1"/>
        </dgm:presLayoutVars>
      </dgm:prSet>
      <dgm:spPr/>
    </dgm:pt>
  </dgm:ptLst>
  <dgm:cxnLst>
    <dgm:cxn modelId="{5B1FB00B-254F-43BD-B906-61DF56D18FC0}" type="presOf" srcId="{69BF740D-FEB2-47B4-9B81-6D82070889CC}" destId="{E16B86B3-72AF-4106-80D6-E66F7059D346}" srcOrd="0" destOrd="0" presId="urn:microsoft.com/office/officeart/2018/2/layout/IconLabelList"/>
    <dgm:cxn modelId="{D5E7F30F-88A2-41CA-9669-AC1B36FD103B}" type="presOf" srcId="{2BB8B01D-35B0-413A-B0CD-379BACA76ED6}" destId="{9196AECD-7A5B-44E9-89EA-44B505AF05B8}" srcOrd="0" destOrd="0" presId="urn:microsoft.com/office/officeart/2018/2/layout/IconLabelList"/>
    <dgm:cxn modelId="{3878B678-2800-4315-A64F-9A09DE49910E}" srcId="{69BF740D-FEB2-47B4-9B81-6D82070889CC}" destId="{2BB8B01D-35B0-413A-B0CD-379BACA76ED6}" srcOrd="1" destOrd="0" parTransId="{22DF4524-4216-4FCF-AE02-73C1D1F89C11}" sibTransId="{6911BC95-283D-4F3A-8D2E-7FAABE577EEF}"/>
    <dgm:cxn modelId="{729D82E2-D92A-42DA-8790-1FAA23B7A56F}" type="presOf" srcId="{2809DD77-8435-49E1-B2D0-59DAF29C9F3F}" destId="{5AF93B8F-7918-4365-A389-AC68AE90200B}" srcOrd="0" destOrd="0" presId="urn:microsoft.com/office/officeart/2018/2/layout/IconLabelList"/>
    <dgm:cxn modelId="{78DAF6E7-93A8-459F-97EA-AE3D540FB616}" srcId="{69BF740D-FEB2-47B4-9B81-6D82070889CC}" destId="{2809DD77-8435-49E1-B2D0-59DAF29C9F3F}" srcOrd="0" destOrd="0" parTransId="{C9896069-2148-4B7A-9496-CC510382BFD7}" sibTransId="{524863E8-3BD3-4F1A-92E3-43C47C75EF6D}"/>
    <dgm:cxn modelId="{EC9F5539-C7D1-4DF6-8B3D-05B23463457E}" type="presParOf" srcId="{E16B86B3-72AF-4106-80D6-E66F7059D346}" destId="{F5300A46-A9B8-4657-B3B5-46374FEA277F}" srcOrd="0" destOrd="0" presId="urn:microsoft.com/office/officeart/2018/2/layout/IconLabelList"/>
    <dgm:cxn modelId="{3ED771CB-931E-46D5-AA30-F8B1D3B1D511}" type="presParOf" srcId="{F5300A46-A9B8-4657-B3B5-46374FEA277F}" destId="{ABF2BC01-D5E1-449F-AE52-84B3E3370AB5}" srcOrd="0" destOrd="0" presId="urn:microsoft.com/office/officeart/2018/2/layout/IconLabelList"/>
    <dgm:cxn modelId="{DA10EDD8-5FB3-45E1-A264-C5DFBEBD6409}" type="presParOf" srcId="{F5300A46-A9B8-4657-B3B5-46374FEA277F}" destId="{FDC7AB23-9F90-4B78-8284-BB7171C4C0C0}" srcOrd="1" destOrd="0" presId="urn:microsoft.com/office/officeart/2018/2/layout/IconLabelList"/>
    <dgm:cxn modelId="{E55194B0-4D06-4B4B-B573-C7C9DDEED43C}" type="presParOf" srcId="{F5300A46-A9B8-4657-B3B5-46374FEA277F}" destId="{5AF93B8F-7918-4365-A389-AC68AE90200B}" srcOrd="2" destOrd="0" presId="urn:microsoft.com/office/officeart/2018/2/layout/IconLabelList"/>
    <dgm:cxn modelId="{784F1831-A412-4D1E-9A6A-C02D2FF03795}" type="presParOf" srcId="{E16B86B3-72AF-4106-80D6-E66F7059D346}" destId="{55E5366E-8C3C-40A9-B0F9-31E1BF1627D1}" srcOrd="1" destOrd="0" presId="urn:microsoft.com/office/officeart/2018/2/layout/IconLabelList"/>
    <dgm:cxn modelId="{B15BD303-8C35-42F1-9009-DC21A7CAB381}" type="presParOf" srcId="{E16B86B3-72AF-4106-80D6-E66F7059D346}" destId="{0F095A29-1F9F-448E-AB6B-B599526BB62A}" srcOrd="2" destOrd="0" presId="urn:microsoft.com/office/officeart/2018/2/layout/IconLabelList"/>
    <dgm:cxn modelId="{637E053E-4893-4176-9ED6-F38672F4DCDF}" type="presParOf" srcId="{0F095A29-1F9F-448E-AB6B-B599526BB62A}" destId="{DC0DEE17-B030-4112-BEB7-95C8B93A3A91}" srcOrd="0" destOrd="0" presId="urn:microsoft.com/office/officeart/2018/2/layout/IconLabelList"/>
    <dgm:cxn modelId="{9346CB29-A79B-4AA9-8140-F1FE256E1549}" type="presParOf" srcId="{0F095A29-1F9F-448E-AB6B-B599526BB62A}" destId="{A64CC7B9-8FF6-429F-B340-E736EB47A76F}" srcOrd="1" destOrd="0" presId="urn:microsoft.com/office/officeart/2018/2/layout/IconLabelList"/>
    <dgm:cxn modelId="{A0FAEBC4-207D-4495-933D-5F9D586DF0C2}" type="presParOf" srcId="{0F095A29-1F9F-448E-AB6B-B599526BB62A}" destId="{9196AECD-7A5B-44E9-89EA-44B505AF05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2BC01-D5E1-449F-AE52-84B3E3370AB5}">
      <dsp:nvSpPr>
        <dsp:cNvPr id="0" name=""/>
        <dsp:cNvSpPr/>
      </dsp:nvSpPr>
      <dsp:spPr>
        <a:xfrm>
          <a:off x="1299783" y="44353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93B8F-7918-4365-A389-AC68AE90200B}">
      <dsp:nvSpPr>
        <dsp:cNvPr id="0" name=""/>
        <dsp:cNvSpPr/>
      </dsp:nvSpPr>
      <dsp:spPr>
        <a:xfrm>
          <a:off x="157484" y="2647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input resolution of a normalized image is increased, accuracy will also be improved.</a:t>
          </a:r>
        </a:p>
      </dsp:txBody>
      <dsp:txXfrm>
        <a:off x="157484" y="2647449"/>
        <a:ext cx="4320000" cy="720000"/>
      </dsp:txXfrm>
    </dsp:sp>
    <dsp:sp modelId="{DC0DEE17-B030-4112-BEB7-95C8B93A3A91}">
      <dsp:nvSpPr>
        <dsp:cNvPr id="0" name=""/>
        <dsp:cNvSpPr/>
      </dsp:nvSpPr>
      <dsp:spPr>
        <a:xfrm>
          <a:off x="5824795" y="46771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6AECD-7A5B-44E9-89EA-44B505AF05B8}">
      <dsp:nvSpPr>
        <dsp:cNvPr id="0" name=""/>
        <dsp:cNvSpPr/>
      </dsp:nvSpPr>
      <dsp:spPr>
        <a:xfrm>
          <a:off x="4501979" y="257768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PP-OCR, the height and width is set as 48 and 192, respectively, to improve the accuracy of the direction classifier</a:t>
          </a:r>
        </a:p>
      </dsp:txBody>
      <dsp:txXfrm>
        <a:off x="4501979" y="2577688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9563-2E3D-4F40-B152-88E79383A399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1BD15-8668-4520-A3C0-E75EA6EB4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Text </a:t>
            </a:r>
            <a:br>
              <a:rPr lang="en-US" dirty="0"/>
            </a:br>
            <a:r>
              <a:rPr lang="en-US" dirty="0"/>
              <a:t>Problems: high density and long text need to be solved. Otherwise, document image text recognition often comes with the need to structure the results, which introduced a new hard task.</a:t>
            </a:r>
          </a:p>
          <a:p>
            <a:endParaRPr lang="en-US" dirty="0"/>
          </a:p>
          <a:p>
            <a:r>
              <a:rPr lang="en-US" dirty="0"/>
              <a:t>Computational Efficiency In practical, the images that need to be processed are usually massive. CPU is preferred to be used than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1BD15-8668-4520-A3C0-E75EA6EB45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8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alphanumeric symbols recognition, the model size of text recognition is from 1.6M to 0.9M. The rest of the models are the same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1BD15-8668-4520-A3C0-E75EA6EB45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11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1BD15-8668-4520-A3C0-E75EA6EB45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1BD15-8668-4520-A3C0-E75EA6EB45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1BD15-8668-4520-A3C0-E75EA6EB45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1BD15-8668-4520-A3C0-E75EA6EB45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0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6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3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1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5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2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2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0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uPvOprqYB4RKSKKynSuE50wMfZZQ1N6Z?authuser=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olab.research.google.com/drive/1TQxml68_nunberR0mkYMPohSIxcGWQlf?authuser=1#scrollTo=cSdKaLb7A7g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FBAA32-A972-4299-98FA-631C80F4D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95715"/>
            <a:ext cx="6095999" cy="4562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7CDCD-8FE6-047E-4A50-1BE880457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4" y="2687996"/>
            <a:ext cx="5073408" cy="3662545"/>
          </a:xfrm>
        </p:spPr>
        <p:txBody>
          <a:bodyPr anchor="ctr">
            <a:normAutofit/>
          </a:bodyPr>
          <a:lstStyle/>
          <a:p>
            <a:r>
              <a:rPr lang="en-US" b="1" i="0">
                <a:effectLst/>
                <a:latin typeface="Roboto" panose="02000000000000000000" pitchFamily="2" charset="0"/>
              </a:rPr>
              <a:t>Drug Labels using Deep Learning with PaddleOCR</a:t>
            </a:r>
            <a:endParaRPr lang="en-US"/>
          </a:p>
        </p:txBody>
      </p:sp>
      <p:pic>
        <p:nvPicPr>
          <p:cNvPr id="4" name="Picture 3" descr="Blue scheduled pillbox">
            <a:extLst>
              <a:ext uri="{FF2B5EF4-FFF2-40B4-BE49-F238E27FC236}">
                <a16:creationId xmlns:a16="http://schemas.microsoft.com/office/drawing/2014/main" id="{2CE84D7B-1752-E4E6-F629-A261F6370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9" b="-1"/>
          <a:stretch/>
        </p:blipFill>
        <p:spPr>
          <a:xfrm>
            <a:off x="6095999" y="2295715"/>
            <a:ext cx="6096001" cy="4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FD26-FAE5-27F6-F880-BBB9B09C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CEE5-CE81-C468-8897-4A0316A22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650768"/>
            <a:ext cx="11677650" cy="397863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head of the text detector is similar as the FPN (Lin et al. 2017) (next slide) architecture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/>
              <a:t>object detection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/>
              <a:t>fuse the feature maps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different scales </a:t>
            </a:r>
            <a:r>
              <a:rPr lang="en-US" dirty="0"/>
              <a:t>to improve the effect for the </a:t>
            </a:r>
            <a:r>
              <a:rPr lang="en-US" b="1" u="sng" dirty="0"/>
              <a:t>small text regions detection</a:t>
            </a:r>
            <a:r>
              <a:rPr lang="en-US" dirty="0"/>
              <a:t>. For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× 1 convolution is often used to reduce the feature maps to the same number of channel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probability map and the threshold map are generated from the fused feature map</a:t>
            </a:r>
            <a:r>
              <a:rPr lang="en-US" dirty="0"/>
              <a:t> with convolutions which are also associated with the above inner channels (refer to main diagram)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inner channels </a:t>
            </a:r>
            <a:r>
              <a:rPr lang="en-US" dirty="0"/>
              <a:t>is </a:t>
            </a:r>
            <a:r>
              <a:rPr lang="en-US" b="1" dirty="0"/>
              <a:t>reduced</a:t>
            </a:r>
            <a:r>
              <a:rPr lang="en-US" dirty="0"/>
              <a:t> from </a:t>
            </a:r>
            <a:r>
              <a:rPr lang="en-US" b="1" dirty="0"/>
              <a:t>256 to 96</a:t>
            </a:r>
            <a:r>
              <a:rPr lang="en-US" dirty="0"/>
              <a:t>, the </a:t>
            </a:r>
            <a:r>
              <a:rPr lang="en-US" b="1" dirty="0"/>
              <a:t>model size</a:t>
            </a:r>
            <a:r>
              <a:rPr lang="en-US" dirty="0"/>
              <a:t> is </a:t>
            </a:r>
            <a:r>
              <a:rPr lang="en-US" b="1" u="sng" dirty="0"/>
              <a:t>reduced from 7M to 4.1M</a:t>
            </a:r>
            <a:r>
              <a:rPr lang="en-US" dirty="0"/>
              <a:t>, but </a:t>
            </a:r>
            <a:r>
              <a:rPr lang="en-US" b="1" u="sng" dirty="0"/>
              <a:t>the accuracy declines slightly.</a:t>
            </a:r>
          </a:p>
        </p:txBody>
      </p:sp>
    </p:spTree>
    <p:extLst>
      <p:ext uri="{BB962C8B-B14F-4D97-AF65-F5344CB8AC3E}">
        <p14:creationId xmlns:p14="http://schemas.microsoft.com/office/powerpoint/2010/main" val="345087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7572-050A-194E-5CD7-31785D9B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FPN – Feature Pyramid Network</a:t>
            </a:r>
          </a:p>
        </p:txBody>
      </p:sp>
      <p:pic>
        <p:nvPicPr>
          <p:cNvPr id="4" name="Picture 2" descr="FPN Explained | Papers With Code">
            <a:extLst>
              <a:ext uri="{FF2B5EF4-FFF2-40B4-BE49-F238E27FC236}">
                <a16:creationId xmlns:a16="http://schemas.microsoft.com/office/drawing/2014/main" id="{B41CB249-2FB1-4251-C99C-C870E0A7EC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591" y="2462585"/>
            <a:ext cx="6826817" cy="40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62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2816-1F0F-5A1C-A28C-3345336C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SE (Squeeze &amp; Excitation)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F5A4-3B68-A29C-A977-D7DF273EE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inter-dependencies between channels explicitly and re-calibrate channel-wise feature responses adaptively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 blocks can improve the accuracy of the vision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search space of MobileNetV3 contains them and numerous of SE blocks are in MobileNetV3</a:t>
            </a:r>
          </a:p>
        </p:txBody>
      </p:sp>
    </p:spTree>
    <p:extLst>
      <p:ext uri="{BB962C8B-B14F-4D97-AF65-F5344CB8AC3E}">
        <p14:creationId xmlns:p14="http://schemas.microsoft.com/office/powerpoint/2010/main" val="151298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32B0A-D206-49B1-C021-928FA2BDE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Cosine Learning Rate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66636-9A5F-EB27-BCF0-4050C58C5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lower the learning rate, the slower the change of the loss value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 the early stage of training, the weights are in random initialization state, so we can set a relatively large learning rate for faster convergence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late stage of training, the weights are close to the optimal values, so a relatively smaller learning rate should be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F0347-8AE9-E9CF-9BB8-E134760B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550" y="1331514"/>
            <a:ext cx="5126898" cy="408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3D8C4F-EF74-07A1-6256-686F281D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550" y="5601361"/>
            <a:ext cx="5245690" cy="6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20649-D4DA-5129-EC7F-9CBE224C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/>
              <a:t>FPGM Pruner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49CF-8A10-8EE0-3B12-01A38C86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In order to avoid the model performance degradation caused by the model pruning, we use FPGM to find the unimportant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Uses geometric median as the criterion and the each filter in a convolution layer is considered as a point in Euclidean sub-network in original models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Then calculate the geometric median of these points and remove the filters with the similar values, as shown in Figure 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3B5CB-29A3-F6F3-48FE-AA2DE5C6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50" y="1344332"/>
            <a:ext cx="5126898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8130-3F63-0C7C-BCA5-34F38DCC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E4A7A8-9220-8C3F-42CC-B051D2C37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8060" y="2333263"/>
            <a:ext cx="4851868" cy="36004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82BA8-4A04-5F6C-0C79-D2854F3B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2" y="2333263"/>
            <a:ext cx="4791595" cy="40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7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8130-3F63-0C7C-BCA5-34F38DCC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79C83-FA81-4A3C-DF5B-E7D46821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BB83D-BDAA-8590-FCD3-5B40D929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2" y="2576513"/>
            <a:ext cx="3886742" cy="3057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A1FD71-6E5F-250D-6B74-90D3EA3F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54" y="2576513"/>
            <a:ext cx="3677163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7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AEBD-E59F-5495-E609-30622DB8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 Classification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A27036B8-1F22-3486-DB45-FDEEA0247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25501"/>
              </p:ext>
            </p:extLst>
          </p:nvPr>
        </p:nvGraphicFramePr>
        <p:xfrm>
          <a:off x="484552" y="2576513"/>
          <a:ext cx="10869248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388F7E-BAB8-1AA7-815D-E0E0151FE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3561" y="2576513"/>
            <a:ext cx="2484120" cy="38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EBB34-14A9-B315-0C51-555FB8A4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E5CA-5791-7D15-4E32-3D81C2FF9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BDA: BDA also is useful for the direction classifier training. Besides BDA, some new data augmentation operations are proposed recently for improving the effect of image classification , for example, AutoAugment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But the experiments show that most of them don’t work for the direction classifier training except for RandAugment and RandErasing. RandAugment works best.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03405-5E3D-45F0-AB9A-334C4182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50" y="1337923"/>
            <a:ext cx="5126898" cy="40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023783-1BA7-4B53-8EDC-B7F22732F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B7D45-C71F-4FD6-BE9F-31CB24678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05878"/>
            <a:ext cx="12192000" cy="4552121"/>
            <a:chOff x="6096002" y="-9073"/>
            <a:chExt cx="6095998" cy="686707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0E55DB-2DD2-4990-952E-AF7499C79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1DE2E-D7A0-4137-B8A6-3F996F89A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BEECA9E-C489-4B62-9103-5A6D60EA2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913"/>
            <a:ext cx="6095996" cy="23187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89301-171D-C877-B63C-73B08DDA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98495"/>
            <a:ext cx="5251230" cy="1601755"/>
          </a:xfrm>
        </p:spPr>
        <p:txBody>
          <a:bodyPr>
            <a:normAutofit/>
          </a:bodyPr>
          <a:lstStyle/>
          <a:p>
            <a:r>
              <a:rPr lang="en-US" sz="4400"/>
              <a:t>PACT Quantization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7E8B7-7395-3309-1703-F13D02FF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62" y="526645"/>
            <a:ext cx="5684356" cy="1193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CD41-29ED-1470-1EA8-E51863231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1" y="2665270"/>
            <a:ext cx="10228475" cy="349653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Quantization allows the neural network model to have lower latency, smaller volume and lower computational power consumption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Offline quantization refers to a fixed-point quantization method that uses methods such as KL divergence and moving average to determine quantization parameters and does not require retraining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Online quantization is to determine quantization parameters during the training process, which can provide less quantization loss than offline quantization mode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Using ordinary PACT quantization leads to a higher quantization loss. Therefore, we modify the formula of the activations preprocessing as follows to reduce the quantization loss.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activation functions in MobileNetV3 are not only </a:t>
            </a:r>
            <a:r>
              <a:rPr lang="en-US" sz="1600" dirty="0" err="1"/>
              <a:t>ReLU</a:t>
            </a:r>
            <a:r>
              <a:rPr lang="en-US" sz="1600" dirty="0"/>
              <a:t>, but also hard swish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9050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2AF-6433-CB0C-95E7-2F6F4B0B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856C-1EED-DDEE-C53E-42EAB4F5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413377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Office Automation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Factory Automations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 Productions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 Electronation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Identity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Vehicle License Plate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Factory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Student’s offline homework/test paper</a:t>
            </a:r>
          </a:p>
        </p:txBody>
      </p:sp>
    </p:spTree>
    <p:extLst>
      <p:ext uri="{BB962C8B-B14F-4D97-AF65-F5344CB8AC3E}">
        <p14:creationId xmlns:p14="http://schemas.microsoft.com/office/powerpoint/2010/main" val="1338164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FC903-1E9F-2406-7E29-AC6232DA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/>
              <a:t>Text Recogntion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E1A1-B0A2-1917-BB3D-57A019245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MobileNetV3 as the backbone of the text recognizer. MobileNetV3 small x0.5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L2 regularization (L2 decay) to avoid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structure&#10;&#10;Description automatically generated">
            <a:extLst>
              <a:ext uri="{FF2B5EF4-FFF2-40B4-BE49-F238E27FC236}">
                <a16:creationId xmlns:a16="http://schemas.microsoft.com/office/drawing/2014/main" id="{063882C5-6F4A-BABD-8959-58EF965F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50" y="733134"/>
            <a:ext cx="5126898" cy="5285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B3BB8-6AD1-C771-2759-C5235968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6" y="4130345"/>
            <a:ext cx="4667901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5F9D-CE71-71F0-61B6-0B71981E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012B-30DE-1F9F-35A0-75091073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2" y="2515721"/>
            <a:ext cx="7249537" cy="1657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8122E-FD62-1470-E0FF-AAB2D754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1" y="4173302"/>
            <a:ext cx="9659698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625F17-ACD5-E0F4-FFE8-EE8CC486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502" y="1764149"/>
            <a:ext cx="4046964" cy="2403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98B79F-E61D-1544-1A52-E09F4C6F5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165" y="1072705"/>
            <a:ext cx="439163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5F9D-CE71-71F0-61B6-0B71981E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346DA-5091-9C22-72FA-B5537DE9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6362"/>
            <a:ext cx="5077534" cy="4391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AD51F-FDA6-DE37-B949-9C2B9D240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11" y="3148438"/>
            <a:ext cx="4648849" cy="3153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E33D05-C72B-5C69-5408-1B42CB493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015" y="6130874"/>
            <a:ext cx="4934639" cy="724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50D-02B6-C931-936D-DAFF798A0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227" y="2390630"/>
            <a:ext cx="4534533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8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chine gears">
            <a:extLst>
              <a:ext uri="{FF2B5EF4-FFF2-40B4-BE49-F238E27FC236}">
                <a16:creationId xmlns:a16="http://schemas.microsoft.com/office/drawing/2014/main" id="{D9C4F521-70E1-738A-D371-84BEDBC68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5" b="8735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12192000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F49DD-4244-C894-4B9F-55DE9302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4850597"/>
            <a:ext cx="5741086" cy="13747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306030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6931-2A1B-53AC-1155-29E9A4CD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787FB-0F9A-8241-6A18-CA786286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https://colab.research.google.com/drive/1uPvOprqYB4RKSKKynSuE50wMfZZQ1N6Z?authuser=2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20A5FB-0FD8-04D4-89CE-7931C8194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42786"/>
              </p:ext>
            </p:extLst>
          </p:nvPr>
        </p:nvGraphicFramePr>
        <p:xfrm>
          <a:off x="329226" y="3428999"/>
          <a:ext cx="5589950" cy="2104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90">
                  <a:extLst>
                    <a:ext uri="{9D8B030D-6E8A-4147-A177-3AD203B41FA5}">
                      <a16:colId xmlns:a16="http://schemas.microsoft.com/office/drawing/2014/main" val="2963556081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820655960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991020249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3436908709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2007736828"/>
                    </a:ext>
                  </a:extLst>
                </a:gridCol>
              </a:tblGrid>
              <a:tr h="684607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Evaluation/ </a:t>
                      </a:r>
                      <a:r>
                        <a:rPr lang="en-US" dirty="0" err="1"/>
                        <a:t>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 </a:t>
                      </a:r>
                      <a:r>
                        <a:rPr lang="en-US" dirty="0" err="1"/>
                        <a:t>Hmean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997199"/>
                  </a:ext>
                </a:extLst>
              </a:tr>
              <a:tr h="3966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923060"/>
                  </a:ext>
                </a:extLst>
              </a:tr>
              <a:tr h="3966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50/100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05497"/>
                  </a:ext>
                </a:extLst>
              </a:tr>
              <a:tr h="3966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689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B0A411-408C-A85B-182F-6FFD00006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34353"/>
              </p:ext>
            </p:extLst>
          </p:nvPr>
        </p:nvGraphicFramePr>
        <p:xfrm>
          <a:off x="6248400" y="3428999"/>
          <a:ext cx="5589950" cy="21043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7990">
                  <a:extLst>
                    <a:ext uri="{9D8B030D-6E8A-4147-A177-3AD203B41FA5}">
                      <a16:colId xmlns:a16="http://schemas.microsoft.com/office/drawing/2014/main" val="2963556081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820655960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991020249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3436908709"/>
                    </a:ext>
                  </a:extLst>
                </a:gridCol>
                <a:gridCol w="1117990">
                  <a:extLst>
                    <a:ext uri="{9D8B030D-6E8A-4147-A177-3AD203B41FA5}">
                      <a16:colId xmlns:a16="http://schemas.microsoft.com/office/drawing/2014/main" val="2007736828"/>
                    </a:ext>
                  </a:extLst>
                </a:gridCol>
              </a:tblGrid>
              <a:tr h="684607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 / </a:t>
                      </a:r>
                      <a:r>
                        <a:rPr lang="en-US" dirty="0" err="1"/>
                        <a:t>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 </a:t>
                      </a:r>
                      <a:r>
                        <a:rPr lang="en-US" dirty="0" err="1"/>
                        <a:t>Hmean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997199"/>
                  </a:ext>
                </a:extLst>
              </a:tr>
              <a:tr h="3966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0.02654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923060"/>
                  </a:ext>
                </a:extLst>
              </a:tr>
              <a:tr h="3966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05497"/>
                  </a:ext>
                </a:extLst>
              </a:tr>
              <a:tr h="396638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689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FDC867-1C57-1F8B-F38F-846A991509B8}"/>
              </a:ext>
            </a:extLst>
          </p:cNvPr>
          <p:cNvSpPr txBox="1"/>
          <p:nvPr/>
        </p:nvSpPr>
        <p:spPr>
          <a:xfrm>
            <a:off x="2288234" y="5773989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Colab</a:t>
            </a:r>
            <a:r>
              <a:rPr lang="en-US" b="1" u="sng" dirty="0"/>
              <a:t> T4 GPU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E3A4B-8EB4-AB25-9893-3482CC786D09}"/>
              </a:ext>
            </a:extLst>
          </p:cNvPr>
          <p:cNvSpPr txBox="1"/>
          <p:nvPr/>
        </p:nvSpPr>
        <p:spPr>
          <a:xfrm>
            <a:off x="7650493" y="5773989"/>
            <a:ext cx="29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Local Nvidia 1650Ti GPU</a:t>
            </a:r>
          </a:p>
        </p:txBody>
      </p:sp>
    </p:spTree>
    <p:extLst>
      <p:ext uri="{BB962C8B-B14F-4D97-AF65-F5344CB8AC3E}">
        <p14:creationId xmlns:p14="http://schemas.microsoft.com/office/powerpoint/2010/main" val="79336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03D7-4AFC-E9F4-33D5-912FFC0A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Results-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B564-5F2F-BC8B-5262-FD2A128A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595A7-FE75-5360-351E-8EA442EE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5324" cy="3172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7A8F7-44B3-74CE-1A1D-79F39557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2268"/>
            <a:ext cx="10891964" cy="35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4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03D7-4AFC-E9F4-33D5-912FFC0A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95" y="288213"/>
            <a:ext cx="10869248" cy="948046"/>
          </a:xfrm>
        </p:spPr>
        <p:txBody>
          <a:bodyPr/>
          <a:lstStyle/>
          <a:p>
            <a:pPr algn="r"/>
            <a:r>
              <a:rPr lang="en-US" dirty="0"/>
              <a:t>Results-Local 1650Ti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339E2-3E78-7D3E-F237-CC41D5BD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3429000"/>
            <a:ext cx="7214710" cy="3210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62AAF-56B9-4ACD-79B6-204A0D85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" y="2981066"/>
            <a:ext cx="9172575" cy="514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536FA-1423-484B-F2EC-0B638AAC5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220" y="4185029"/>
            <a:ext cx="6981123" cy="25393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9F6C42-CBFF-3551-525D-5A8282716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1849"/>
            <a:ext cx="912622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4D0A7-06A0-7C34-9659-E271C806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/>
              <a:t>Results-Colab (0.1%)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795E3-5611-C875-C16D-03CDD69E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68" y="577367"/>
            <a:ext cx="2829873" cy="239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76EC-69AA-8F09-897F-831E7F94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755" y="885658"/>
            <a:ext cx="2829873" cy="177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A88BE-BE5C-FDD5-5222-655A869F0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68" y="4006829"/>
            <a:ext cx="2829873" cy="160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07E7D-1332-84DA-00D7-719F6E2FC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755" y="4036107"/>
            <a:ext cx="2829873" cy="15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7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4D0A7-06A0-7C34-9659-E271C806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dirty="0"/>
              <a:t>Results-Local (0.6%)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795E3-5611-C875-C16D-03CDD69E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268" y="577367"/>
            <a:ext cx="2829873" cy="239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76EC-69AA-8F09-897F-831E7F94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755" y="885658"/>
            <a:ext cx="2829873" cy="177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A88BE-BE5C-FDD5-5222-655A869F0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68" y="4006829"/>
            <a:ext cx="2829873" cy="160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07E7D-1332-84DA-00D7-719F6E2FC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755" y="4036107"/>
            <a:ext cx="2829873" cy="1544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8123E-D63D-91F2-1A69-EDA9D3DC4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765" y="4001619"/>
            <a:ext cx="2829873" cy="1579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645219-468E-55DF-0C9C-6F995CF77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765" y="529982"/>
            <a:ext cx="2829873" cy="25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7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lar jigsaw puzzle">
            <a:extLst>
              <a:ext uri="{FF2B5EF4-FFF2-40B4-BE49-F238E27FC236}">
                <a16:creationId xmlns:a16="http://schemas.microsoft.com/office/drawing/2014/main" id="{712236BB-474E-90C9-B291-53BEFA510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" b="14751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D5EF5-9ED7-95DF-A3C7-11CBBBF7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71" y="871314"/>
            <a:ext cx="4867234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Inference </a:t>
            </a:r>
            <a:br>
              <a:rPr lang="en-US" u="sng" dirty="0">
                <a:solidFill>
                  <a:srgbClr val="FFFFFF"/>
                </a:solidFill>
              </a:rPr>
            </a:br>
            <a:r>
              <a:rPr lang="en-US" u="sng" dirty="0">
                <a:solidFill>
                  <a:srgbClr val="FFFFFF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89301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04"/>
            <a:ext cx="3047998" cy="45639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13A73-85C6-C9E1-13DC-A750D951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Results From Paper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ED1543-4722-3C33-CF0C-AE88A01C4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520"/>
          <a:stretch/>
        </p:blipFill>
        <p:spPr>
          <a:xfrm>
            <a:off x="3155747" y="-14643"/>
            <a:ext cx="6115166" cy="457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37146-0D62-DA0B-F106-04DB6AE8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20"/>
          <a:stretch/>
        </p:blipFill>
        <p:spPr>
          <a:xfrm>
            <a:off x="7894155" y="101469"/>
            <a:ext cx="4297845" cy="3226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197FE-D830-3754-7F01-C98C88C3D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4" b="336"/>
          <a:stretch/>
        </p:blipFill>
        <p:spPr>
          <a:xfrm>
            <a:off x="7620556" y="3429000"/>
            <a:ext cx="4019901" cy="30174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F8027F-5AFC-46E6-DE8E-1554AE79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538" y="4522285"/>
            <a:ext cx="4071617" cy="22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12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B20B-9ED5-EDA3-69EB-D111BD35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CFDC-E10E-C9E1-D499-BC2BC802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https://colab.research.google.com/drive/1TQxml68_nunberR0mkYMPohSIxcGWQlf?authuser=1#scrollTo=cSdKaLb7A7g2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AD0A1-C917-B4F2-23C8-E1C75E4D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3" y="3625450"/>
            <a:ext cx="1362265" cy="2867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A03A-7128-F6A3-253D-F9A0067CD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73" y="3439752"/>
            <a:ext cx="3858163" cy="1514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E459C-9ECE-C944-752B-14F368C6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938" y="3486158"/>
            <a:ext cx="6354062" cy="311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1C770-D029-FA37-A55D-A2D827B54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361" y="3312027"/>
            <a:ext cx="6735115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6A2B2-152B-0060-56A1-486ED5000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1122363"/>
            <a:ext cx="4910841" cy="2387600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79BE9-522D-0AB6-CD52-74E66A935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8"/>
            <a:ext cx="4910841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Mohsin Ali Mirza k200353</a:t>
            </a:r>
          </a:p>
          <a:p>
            <a:r>
              <a:rPr lang="en-US" dirty="0">
                <a:solidFill>
                  <a:schemeClr val="bg1"/>
                </a:solidFill>
              </a:rPr>
              <a:t>If you have any questions please feel free to 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F14B2-3371-4492-8D99-CFCC8C4C5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4" r="10849" b="-1"/>
          <a:stretch/>
        </p:blipFill>
        <p:spPr>
          <a:xfrm>
            <a:off x="6083645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0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92C1-9962-1AFF-7FF0-ACBB74B7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51D60-5206-84F9-66F3-91403E519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39163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Ultra lightweight OCR System (PP-OCR)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Size: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3.5M for Chinese Characters (6622)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2.8M for Alphanumeric Symbols (63)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Pretrained Model for Chinese &amp; English: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Text Detector (97K images)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Direction Classifier (600K images)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Text Recognizer (17.9M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supported for French, Korean, Japanese &amp; German</a:t>
            </a:r>
          </a:p>
        </p:txBody>
      </p:sp>
    </p:spTree>
    <p:extLst>
      <p:ext uri="{BB962C8B-B14F-4D97-AF65-F5344CB8AC3E}">
        <p14:creationId xmlns:p14="http://schemas.microsoft.com/office/powerpoint/2010/main" val="25827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9974-3E5E-C352-C282-73A3D2A6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E7079-78CB-3A17-B013-E5B68121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7308" y="2705216"/>
            <a:ext cx="12306616" cy="3787659"/>
          </a:xfrm>
        </p:spPr>
      </p:pic>
    </p:spTree>
    <p:extLst>
      <p:ext uri="{BB962C8B-B14F-4D97-AF65-F5344CB8AC3E}">
        <p14:creationId xmlns:p14="http://schemas.microsoft.com/office/powerpoint/2010/main" val="298001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FE13-1011-6B1A-CD78-E1CA16F8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CE79F-F483-7606-FD45-3D95210DD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897" y="2321770"/>
            <a:ext cx="9358206" cy="4536230"/>
          </a:xfrm>
        </p:spPr>
      </p:pic>
    </p:spTree>
    <p:extLst>
      <p:ext uri="{BB962C8B-B14F-4D97-AF65-F5344CB8AC3E}">
        <p14:creationId xmlns:p14="http://schemas.microsoft.com/office/powerpoint/2010/main" val="333719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yellow and purple background&#10;&#10;Description automatically generated">
            <a:extLst>
              <a:ext uri="{FF2B5EF4-FFF2-40B4-BE49-F238E27FC236}">
                <a16:creationId xmlns:a16="http://schemas.microsoft.com/office/drawing/2014/main" id="{4D41F338-F6D5-1E5D-79E4-00E734DEF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31" b="15220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50A422-27E0-44A6-9629-19BD1B35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2281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D3517-3027-8D9F-1637-EEC9DA5A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333871" cy="18151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Text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C972B-93D1-81AE-923F-4BA44BDF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0162" y="293427"/>
            <a:ext cx="4767005" cy="18151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is to locate the text area in the image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use Differentiable Binarization (DB) (Simple segmentation network)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481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0B4C-5250-FCE5-0FEC-3D93FDF8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Detection Architecture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915605-CFDB-E530-C096-551A6D1FE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552" y="2400300"/>
            <a:ext cx="11358397" cy="4362450"/>
          </a:xfrm>
        </p:spPr>
      </p:pic>
    </p:spTree>
    <p:extLst>
      <p:ext uri="{BB962C8B-B14F-4D97-AF65-F5344CB8AC3E}">
        <p14:creationId xmlns:p14="http://schemas.microsoft.com/office/powerpoint/2010/main" val="372550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5ADAC-09F7-65CD-6083-BA43A69C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/>
              <a:t>Light Backbone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7EB84-D218-8E15-6858-72F606C2C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size of backbone has dominant effect on the model size of a text detector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MobileNetV1, MobileNetV2, </a:t>
            </a:r>
            <a:r>
              <a:rPr lang="en-US" sz="1800" b="1" u="sng" dirty="0">
                <a:solidFill>
                  <a:schemeClr val="bg1"/>
                </a:solidFill>
              </a:rPr>
              <a:t>MobileNetV3 </a:t>
            </a:r>
            <a:r>
              <a:rPr lang="en-US" sz="1800" dirty="0">
                <a:solidFill>
                  <a:schemeClr val="bg1"/>
                </a:solidFill>
              </a:rPr>
              <a:t>ShuffleNetV2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MobileNetV3 large x0.5 to balance accuracy and efficiency empirically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F09DC-920E-2131-F9BB-01A2A5DE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797424"/>
            <a:ext cx="6049600" cy="52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3246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5E8E2"/>
      </a:lt2>
      <a:accent1>
        <a:srgbClr val="B082DA"/>
      </a:accent1>
      <a:accent2>
        <a:srgbClr val="7266D2"/>
      </a:accent2>
      <a:accent3>
        <a:srgbClr val="829DDA"/>
      </a:accent3>
      <a:accent4>
        <a:srgbClr val="57AECE"/>
      </a:accent4>
      <a:accent5>
        <a:srgbClr val="67B0A6"/>
      </a:accent5>
      <a:accent6>
        <a:srgbClr val="58B581"/>
      </a:accent6>
      <a:hlink>
        <a:srgbClr val="6F8C54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940</Words>
  <Application>Microsoft Office PowerPoint</Application>
  <PresentationFormat>Widescreen</PresentationFormat>
  <Paragraphs>137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Avenir Next LT Pro</vt:lpstr>
      <vt:lpstr>Bahnschrift</vt:lpstr>
      <vt:lpstr>Calibri</vt:lpstr>
      <vt:lpstr>Roboto</vt:lpstr>
      <vt:lpstr>MatrixVTI</vt:lpstr>
      <vt:lpstr>Drug Labels using Deep Learning with PaddleOCR</vt:lpstr>
      <vt:lpstr>OCR Applications</vt:lpstr>
      <vt:lpstr>Results From Paper</vt:lpstr>
      <vt:lpstr>Abstract</vt:lpstr>
      <vt:lpstr>Types of Text</vt:lpstr>
      <vt:lpstr>Framework</vt:lpstr>
      <vt:lpstr>Text Detection</vt:lpstr>
      <vt:lpstr>Text Detection Architecture DB</vt:lpstr>
      <vt:lpstr>Light Backbone</vt:lpstr>
      <vt:lpstr>Light Head</vt:lpstr>
      <vt:lpstr>FPN – Feature Pyramid Network</vt:lpstr>
      <vt:lpstr>Remove SE (Squeeze &amp; Excitation)</vt:lpstr>
      <vt:lpstr>Cosine Learning Rate Decay</vt:lpstr>
      <vt:lpstr>FPGM Pruner</vt:lpstr>
      <vt:lpstr>In Code</vt:lpstr>
      <vt:lpstr>In Code</vt:lpstr>
      <vt:lpstr>Direction Classification</vt:lpstr>
      <vt:lpstr>Data Augmentation</vt:lpstr>
      <vt:lpstr>PACT Quantization</vt:lpstr>
      <vt:lpstr>Text Recogntion</vt:lpstr>
      <vt:lpstr>RESULTS</vt:lpstr>
      <vt:lpstr>RESULTS</vt:lpstr>
      <vt:lpstr>Training The Model</vt:lpstr>
      <vt:lpstr>Training The Model</vt:lpstr>
      <vt:lpstr>Results-Colab</vt:lpstr>
      <vt:lpstr>Results-Local 1650Ti</vt:lpstr>
      <vt:lpstr>Results-Colab (0.1%)</vt:lpstr>
      <vt:lpstr>Results-Local (0.6%)</vt:lpstr>
      <vt:lpstr>Inference  Application</vt:lpstr>
      <vt:lpstr>Inference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Labels using Deep Learning with PaddleOCR</dc:title>
  <dc:creator>Mohsin Mirza</dc:creator>
  <cp:lastModifiedBy>Mohsin Mirza</cp:lastModifiedBy>
  <cp:revision>3</cp:revision>
  <dcterms:created xsi:type="dcterms:W3CDTF">2023-12-09T12:49:28Z</dcterms:created>
  <dcterms:modified xsi:type="dcterms:W3CDTF">2023-12-10T17:35:35Z</dcterms:modified>
</cp:coreProperties>
</file>